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5" r:id="rId2"/>
    <p:sldId id="287" r:id="rId3"/>
    <p:sldId id="286" r:id="rId4"/>
    <p:sldId id="263" r:id="rId5"/>
    <p:sldId id="264" r:id="rId6"/>
    <p:sldId id="266" r:id="rId7"/>
    <p:sldId id="284" r:id="rId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Profile report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664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Summary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816964"/>
              </p:ext>
            </p:extLst>
          </p:nvPr>
        </p:nvGraphicFramePr>
        <p:xfrm>
          <a:off x="551412" y="1471814"/>
          <a:ext cx="447274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60">
                  <a:extLst>
                    <a:ext uri="{9D8B030D-6E8A-4147-A177-3AD203B41FA5}">
                      <a16:colId xmlns:a16="http://schemas.microsoft.com/office/drawing/2014/main" val="339865445"/>
                    </a:ext>
                  </a:extLst>
                </a:gridCol>
                <a:gridCol w="1864120">
                  <a:extLst>
                    <a:ext uri="{9D8B030D-6E8A-4147-A177-3AD203B41FA5}">
                      <a16:colId xmlns:a16="http://schemas.microsoft.com/office/drawing/2014/main" val="3736408539"/>
                    </a:ext>
                  </a:extLst>
                </a:gridCol>
                <a:gridCol w="1465563">
                  <a:extLst>
                    <a:ext uri="{9D8B030D-6E8A-4147-A177-3AD203B41FA5}">
                      <a16:colId xmlns:a16="http://schemas.microsoft.com/office/drawing/2014/main" val="335207707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필요값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0419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size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Slide dimension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90036 -&gt;91200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460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Zoom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lv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789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resolution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factor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 (good)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11183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801784"/>
              </p:ext>
            </p:extLst>
          </p:nvPr>
        </p:nvGraphicFramePr>
        <p:xfrm>
          <a:off x="551412" y="3461805"/>
          <a:ext cx="5940828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4384">
                  <a:extLst>
                    <a:ext uri="{9D8B030D-6E8A-4147-A177-3AD203B41FA5}">
                      <a16:colId xmlns:a16="http://schemas.microsoft.com/office/drawing/2014/main" val="3445316675"/>
                    </a:ext>
                  </a:extLst>
                </a:gridCol>
                <a:gridCol w="1895302">
                  <a:extLst>
                    <a:ext uri="{9D8B030D-6E8A-4147-A177-3AD203B41FA5}">
                      <a16:colId xmlns:a16="http://schemas.microsoft.com/office/drawing/2014/main" val="1202337090"/>
                    </a:ext>
                  </a:extLst>
                </a:gridCol>
                <a:gridCol w="1421477">
                  <a:extLst>
                    <a:ext uri="{9D8B030D-6E8A-4147-A177-3AD203B41FA5}">
                      <a16:colId xmlns:a16="http://schemas.microsoft.com/office/drawing/2014/main" val="2029915641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12501322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Selection box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Specimen</a:t>
                      </a:r>
                      <a:r>
                        <a:rPr lang="en-US" altLang="ko-KR" sz="11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threshold</a:t>
                      </a:r>
                      <a:endParaRPr lang="ko-KR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715415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profile</a:t>
                      </a:r>
                      <a:endParaRPr lang="ko-KR" altLang="en-US" sz="1400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sng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2021(SG)-80</a:t>
                      </a:r>
                      <a:endParaRPr lang="ko-KR" altLang="en-US" sz="14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sng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ko-KR" altLang="en-US" sz="1400" u="sng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</a:t>
                      </a:r>
                      <a:endParaRPr lang="ko-KR" altLang="en-US" sz="14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264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en-US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220 (</a:t>
                      </a:r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</a:t>
                      </a:r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207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20200221(SH)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184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8328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20200221(SH)-80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V(</a:t>
                      </a:r>
                      <a:r>
                        <a:rPr lang="ko-KR" alt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작은 박스</a:t>
                      </a:r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3395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seegene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V(</a:t>
                      </a:r>
                      <a:r>
                        <a:rPr lang="ko-KR" alt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작은 박스</a:t>
                      </a:r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(</a:t>
                      </a:r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</a:t>
                      </a:r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8673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2021(SG)-80(1): 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399505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94606" y="5789633"/>
            <a:ext cx="74149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050" b="1" u="sng" dirty="0">
                <a:latin typeface="+mj-ea"/>
              </a:rPr>
              <a:t>*Use selection box:</a:t>
            </a:r>
            <a:r>
              <a:rPr lang="en-US" altLang="ko-KR" sz="1050" dirty="0">
                <a:latin typeface="+mj-ea"/>
              </a:rPr>
              <a:t> </a:t>
            </a:r>
            <a:r>
              <a:rPr lang="ko-KR" altLang="en-US" sz="1050" dirty="0">
                <a:latin typeface="+mj-ea"/>
              </a:rPr>
              <a:t>슬라이드 스캐닝 범위 설정 </a:t>
            </a:r>
            <a:r>
              <a:rPr lang="en-US" altLang="ko-KR" sz="1050" dirty="0">
                <a:latin typeface="+mj-ea"/>
              </a:rPr>
              <a:t>[value: </a:t>
            </a:r>
            <a:r>
              <a:rPr lang="ko-KR" altLang="en-US" sz="1050" dirty="0">
                <a:latin typeface="+mj-ea"/>
              </a:rPr>
              <a:t>체크박스 체크</a:t>
            </a:r>
            <a:r>
              <a:rPr lang="en-US" altLang="ko-KR" sz="1050" dirty="0">
                <a:latin typeface="+mj-ea"/>
              </a:rPr>
              <a:t>]</a:t>
            </a:r>
          </a:p>
          <a:p>
            <a:pPr lvl="1"/>
            <a:r>
              <a:rPr lang="en-US" altLang="ko-KR" sz="1050" b="1" u="sng" dirty="0">
                <a:latin typeface="+mj-ea"/>
              </a:rPr>
              <a:t>*(</a:t>
            </a:r>
            <a:r>
              <a:rPr lang="en-US" altLang="ko-KR" sz="1050" b="1" u="sng" dirty="0" err="1">
                <a:latin typeface="+mj-ea"/>
              </a:rPr>
              <a:t>Thresholding</a:t>
            </a:r>
            <a:r>
              <a:rPr lang="en-US" altLang="ko-KR" sz="1050" b="1" u="sng" dirty="0">
                <a:latin typeface="+mj-ea"/>
              </a:rPr>
              <a:t>) </a:t>
            </a:r>
            <a:r>
              <a:rPr lang="en-US" altLang="ko-KR" sz="1050" b="1" u="sng" dirty="0" err="1">
                <a:latin typeface="+mj-ea"/>
              </a:rPr>
              <a:t>speciman</a:t>
            </a:r>
            <a:r>
              <a:rPr lang="en-US" altLang="ko-KR" sz="1050" b="1" u="sng" dirty="0">
                <a:latin typeface="+mj-ea"/>
              </a:rPr>
              <a:t> threshold: </a:t>
            </a:r>
            <a:r>
              <a:rPr lang="ko-KR" altLang="en-US" sz="1050" dirty="0">
                <a:latin typeface="+mj-ea"/>
              </a:rPr>
              <a:t>조직 주변부 포함 정도 </a:t>
            </a:r>
            <a:r>
              <a:rPr lang="en-US" altLang="ko-KR" sz="1050" dirty="0">
                <a:latin typeface="+mj-ea"/>
              </a:rPr>
              <a:t>[value:203]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4606" y="1138653"/>
            <a:ext cx="4210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–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분류에 직접적 영향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핵의 크기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4606" y="3113375"/>
            <a:ext cx="4409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Profile –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전체 프로세스에 영향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slide prediction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 영향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468" y="1827946"/>
            <a:ext cx="1135541" cy="113554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393" y="1829596"/>
            <a:ext cx="1135541" cy="1135541"/>
          </a:xfrm>
          <a:prstGeom prst="rect">
            <a:avLst/>
          </a:prstGeom>
        </p:spPr>
      </p:pic>
      <p:cxnSp>
        <p:nvCxnSpPr>
          <p:cNvPr id="14" name="직선 연결선 13"/>
          <p:cNvCxnSpPr>
            <a:stCxn id="16" idx="3"/>
            <a:endCxn id="19" idx="1"/>
          </p:cNvCxnSpPr>
          <p:nvPr/>
        </p:nvCxnSpPr>
        <p:spPr>
          <a:xfrm>
            <a:off x="6679009" y="2395717"/>
            <a:ext cx="382384" cy="16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15228" y="1556929"/>
            <a:ext cx="116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Z-lv:18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56100" y="1549217"/>
            <a:ext cx="116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Z-lv:19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776" y="4221998"/>
            <a:ext cx="2282283" cy="14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3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Profile test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4109" y="623456"/>
            <a:ext cx="761285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주요 프로필 리스트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20200221(SH)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20200221(SH)-80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2021(SG)-80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20200221(SH)(1): </a:t>
            </a:r>
            <a:r>
              <a:rPr lang="ko-KR" altLang="en-US" sz="1400" dirty="0">
                <a:latin typeface="+mj-ea"/>
              </a:rPr>
              <a:t>비교 테스트 </a:t>
            </a:r>
            <a:r>
              <a:rPr lang="ko-KR" altLang="en-US" sz="1400" dirty="0" smtClean="0">
                <a:latin typeface="+mj-ea"/>
              </a:rPr>
              <a:t>슬라이드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+mj-ea"/>
              </a:rPr>
              <a:t>seegene</a:t>
            </a:r>
            <a:r>
              <a:rPr lang="ko-KR" altLang="en-US" sz="1400" dirty="0" smtClean="0">
                <a:latin typeface="+mj-ea"/>
              </a:rPr>
              <a:t>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프로필 설정 확인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>
                <a:latin typeface="+mj-ea"/>
                <a:ea typeface="+mj-ea"/>
              </a:rPr>
              <a:t>*</a:t>
            </a:r>
            <a:r>
              <a:rPr lang="en-US" altLang="ko-KR" sz="1400" b="1" u="sng" dirty="0" smtClean="0">
                <a:latin typeface="+mj-ea"/>
                <a:ea typeface="+mj-ea"/>
              </a:rPr>
              <a:t>Use selection box: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atin typeface="+mj-ea"/>
                <a:ea typeface="+mj-ea"/>
              </a:rPr>
              <a:t>슬라이드 스캐닝 범위 설정 </a:t>
            </a:r>
            <a:r>
              <a:rPr lang="en-US" altLang="ko-KR" sz="1400" dirty="0" smtClean="0">
                <a:latin typeface="+mj-ea"/>
                <a:ea typeface="+mj-ea"/>
              </a:rPr>
              <a:t>[value: </a:t>
            </a:r>
            <a:r>
              <a:rPr lang="ko-KR" altLang="en-US" sz="1400" dirty="0" smtClean="0">
                <a:latin typeface="+mj-ea"/>
                <a:ea typeface="+mj-ea"/>
              </a:rPr>
              <a:t>체크박스 체크</a:t>
            </a:r>
            <a:r>
              <a:rPr lang="en-US" altLang="ko-KR" sz="1400" dirty="0" smtClean="0">
                <a:latin typeface="+mj-ea"/>
                <a:ea typeface="+mj-ea"/>
              </a:rPr>
              <a:t>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 smtClean="0">
                <a:latin typeface="+mj-ea"/>
                <a:ea typeface="+mj-ea"/>
              </a:rPr>
              <a:t>*(</a:t>
            </a:r>
            <a:r>
              <a:rPr lang="en-US" altLang="ko-KR" sz="1400" b="1" u="sng" dirty="0" err="1" smtClean="0">
                <a:latin typeface="+mj-ea"/>
                <a:ea typeface="+mj-ea"/>
              </a:rPr>
              <a:t>Thresholding</a:t>
            </a:r>
            <a:r>
              <a:rPr lang="en-US" altLang="ko-KR" sz="1400" b="1" u="sng" dirty="0" smtClean="0">
                <a:latin typeface="+mj-ea"/>
                <a:ea typeface="+mj-ea"/>
              </a:rPr>
              <a:t>) </a:t>
            </a:r>
            <a:r>
              <a:rPr lang="en-US" altLang="ko-KR" sz="1400" b="1" u="sng" dirty="0" err="1" smtClean="0">
                <a:latin typeface="+mj-ea"/>
                <a:ea typeface="+mj-ea"/>
              </a:rPr>
              <a:t>speciman</a:t>
            </a:r>
            <a:r>
              <a:rPr lang="en-US" altLang="ko-KR" sz="1400" b="1" u="sng" dirty="0" smtClean="0">
                <a:latin typeface="+mj-ea"/>
                <a:ea typeface="+mj-ea"/>
              </a:rPr>
              <a:t> threshold: </a:t>
            </a:r>
            <a:r>
              <a:rPr lang="ko-KR" altLang="en-US" sz="1400" dirty="0" smtClean="0">
                <a:latin typeface="+mj-ea"/>
                <a:ea typeface="+mj-ea"/>
              </a:rPr>
              <a:t>조직 주변부 포함 정도 </a:t>
            </a:r>
            <a:r>
              <a:rPr lang="en-US" altLang="ko-KR" sz="1400" dirty="0" smtClean="0">
                <a:latin typeface="+mj-ea"/>
                <a:ea typeface="+mj-ea"/>
              </a:rPr>
              <a:t>[value:203]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 smtClean="0">
                <a:latin typeface="+mj-ea"/>
                <a:ea typeface="+mj-ea"/>
              </a:rPr>
              <a:t>Image quality: </a:t>
            </a:r>
            <a:r>
              <a:rPr lang="en-US" altLang="ko-KR" sz="1400" dirty="0" smtClean="0">
                <a:latin typeface="+mj-ea"/>
                <a:ea typeface="+mj-ea"/>
              </a:rPr>
              <a:t>quality factor</a:t>
            </a:r>
            <a:r>
              <a:rPr lang="ko-KR" altLang="en-US" sz="1400" dirty="0" smtClean="0">
                <a:latin typeface="+mj-ea"/>
                <a:ea typeface="+mj-ea"/>
              </a:rPr>
              <a:t>에 영향 </a:t>
            </a:r>
            <a:r>
              <a:rPr lang="en-US" altLang="ko-KR" sz="1400" dirty="0" smtClean="0">
                <a:latin typeface="+mj-ea"/>
                <a:ea typeface="+mj-ea"/>
              </a:rPr>
              <a:t>[value: Good]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주요 영향 정보로는 보이지 않음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30" y="3707748"/>
            <a:ext cx="1315898" cy="28295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564" y="3707747"/>
            <a:ext cx="1315629" cy="28041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621" y="3707747"/>
            <a:ext cx="1342067" cy="2872495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5552902" y="3707747"/>
            <a:ext cx="0" cy="2829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993477" y="3616308"/>
            <a:ext cx="2926079" cy="3025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71542" y="3616308"/>
            <a:ext cx="1501541" cy="3025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703113" y="6548642"/>
            <a:ext cx="192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Selection box: V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289366" y="6543804"/>
            <a:ext cx="192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Selection box: X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l="29172"/>
          <a:stretch/>
        </p:blipFill>
        <p:spPr>
          <a:xfrm rot="5400000">
            <a:off x="591683" y="3418141"/>
            <a:ext cx="3341576" cy="353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0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Profile test 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671016"/>
              </p:ext>
            </p:extLst>
          </p:nvPr>
        </p:nvGraphicFramePr>
        <p:xfrm>
          <a:off x="540327" y="2239833"/>
          <a:ext cx="3821085" cy="3627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0271">
                  <a:extLst>
                    <a:ext uri="{9D8B030D-6E8A-4147-A177-3AD203B41FA5}">
                      <a16:colId xmlns:a16="http://schemas.microsoft.com/office/drawing/2014/main" val="3445316675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2029915641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1250132293"/>
                    </a:ext>
                  </a:extLst>
                </a:gridCol>
              </a:tblGrid>
              <a:tr h="512484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lt"/>
                        </a:rPr>
                        <a:t>Selection box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lt"/>
                        </a:rPr>
                        <a:t>Specimen</a:t>
                      </a:r>
                      <a:r>
                        <a:rPr lang="en-US" altLang="ko-KR" sz="1400" b="1" baseline="0" dirty="0" smtClean="0">
                          <a:latin typeface="+mn-lt"/>
                        </a:rPr>
                        <a:t> threshold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71541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2021(SG)-80</a:t>
                      </a:r>
                      <a:endParaRPr lang="ko-KR" altLang="en-US" sz="1400" u="sng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sng" dirty="0" smtClean="0">
                          <a:latin typeface="+mn-lt"/>
                        </a:rPr>
                        <a:t>V</a:t>
                      </a:r>
                      <a:endParaRPr lang="ko-KR" altLang="en-US" sz="1400" u="sng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 smtClean="0">
                          <a:latin typeface="+mn-lt"/>
                        </a:rPr>
                        <a:t>203</a:t>
                      </a:r>
                      <a:endParaRPr lang="ko-KR" altLang="en-US" sz="1400" u="sng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2643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Default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lt"/>
                        </a:rPr>
                        <a:t>X</a:t>
                      </a:r>
                      <a:endParaRPr lang="ko-KR" altLang="en-US" sz="1400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220 (</a:t>
                      </a:r>
                      <a:r>
                        <a:rPr lang="en-US" altLang="ko-KR" sz="1400" b="1" dirty="0" smtClean="0">
                          <a:latin typeface="+mn-lt"/>
                        </a:rPr>
                        <a:t>Auto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2075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20200221(SH)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X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184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83282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20200221(SH)-80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lt"/>
                        </a:rPr>
                        <a:t>V(</a:t>
                      </a:r>
                      <a:r>
                        <a:rPr lang="ko-KR" altLang="en-US" sz="1400" dirty="0" smtClean="0">
                          <a:latin typeface="+mn-lt"/>
                        </a:rPr>
                        <a:t>작은 박스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203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33955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+mn-lt"/>
                        </a:rPr>
                        <a:t>seegene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V(</a:t>
                      </a:r>
                      <a:r>
                        <a:rPr lang="ko-KR" altLang="en-US" sz="1400" dirty="0" smtClean="0">
                          <a:latin typeface="+mn-lt"/>
                        </a:rPr>
                        <a:t>작은 박스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35 (</a:t>
                      </a:r>
                      <a:r>
                        <a:rPr lang="en-US" altLang="ko-KR" sz="1400" b="1" dirty="0" smtClean="0">
                          <a:latin typeface="+mn-lt"/>
                        </a:rPr>
                        <a:t>Auto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86739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2021(SG)-80(1): 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V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203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3995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311240"/>
              </p:ext>
            </p:extLst>
          </p:nvPr>
        </p:nvGraphicFramePr>
        <p:xfrm>
          <a:off x="4984519" y="2239833"/>
          <a:ext cx="3253392" cy="3621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4464">
                  <a:extLst>
                    <a:ext uri="{9D8B030D-6E8A-4147-A177-3AD203B41FA5}">
                      <a16:colId xmlns:a16="http://schemas.microsoft.com/office/drawing/2014/main" val="2190810591"/>
                    </a:ext>
                  </a:extLst>
                </a:gridCol>
                <a:gridCol w="1084464">
                  <a:extLst>
                    <a:ext uri="{9D8B030D-6E8A-4147-A177-3AD203B41FA5}">
                      <a16:colId xmlns:a16="http://schemas.microsoft.com/office/drawing/2014/main" val="1224844881"/>
                    </a:ext>
                  </a:extLst>
                </a:gridCol>
                <a:gridCol w="1084464">
                  <a:extLst>
                    <a:ext uri="{9D8B030D-6E8A-4147-A177-3AD203B41FA5}">
                      <a16:colId xmlns:a16="http://schemas.microsoft.com/office/drawing/2014/main" val="3278306998"/>
                    </a:ext>
                  </a:extLst>
                </a:gridCol>
              </a:tblGrid>
              <a:tr h="5124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Quality Factor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Zoom Levels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Dimension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48087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25464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36644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3284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91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47760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969884"/>
                  </a:ext>
                </a:extLst>
              </a:tr>
            </a:tbl>
          </a:graphicData>
        </a:graphic>
      </p:graphicFrame>
      <p:sp>
        <p:nvSpPr>
          <p:cNvPr id="10" name="오른쪽 화살표 9"/>
          <p:cNvSpPr/>
          <p:nvPr/>
        </p:nvSpPr>
        <p:spPr>
          <a:xfrm>
            <a:off x="4528877" y="3906983"/>
            <a:ext cx="288176" cy="718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74072" y="3260444"/>
            <a:ext cx="8171412" cy="54678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6665" y="4827840"/>
            <a:ext cx="8171412" cy="54678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990110" y="6401649"/>
            <a:ext cx="4995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smtClean="0"/>
              <a:t>단 </a:t>
            </a:r>
            <a:r>
              <a:rPr lang="en-US" altLang="ko-KR" sz="1100" dirty="0" smtClean="0"/>
              <a:t>default</a:t>
            </a:r>
            <a:r>
              <a:rPr lang="ko-KR" altLang="en-US" sz="1100" dirty="0" smtClean="0"/>
              <a:t>의 경우 저장 일자를 알 수 없어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지속적으로 변경된것으로 가정함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336665" y="4287468"/>
            <a:ext cx="8171412" cy="54678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03413" y="640082"/>
            <a:ext cx="761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각 프로필의 주요 요소들을 비교한 결과 모두 동일함을 확인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88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Profile test 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013295"/>
              </p:ext>
            </p:extLst>
          </p:nvPr>
        </p:nvGraphicFramePr>
        <p:xfrm>
          <a:off x="166254" y="2280561"/>
          <a:ext cx="3821085" cy="3627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0271">
                  <a:extLst>
                    <a:ext uri="{9D8B030D-6E8A-4147-A177-3AD203B41FA5}">
                      <a16:colId xmlns:a16="http://schemas.microsoft.com/office/drawing/2014/main" val="3445316675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2029915641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1250132293"/>
                    </a:ext>
                  </a:extLst>
                </a:gridCol>
              </a:tblGrid>
              <a:tr h="512484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lt"/>
                        </a:rPr>
                        <a:t>Selection box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lt"/>
                        </a:rPr>
                        <a:t>Specimen</a:t>
                      </a:r>
                      <a:r>
                        <a:rPr lang="en-US" altLang="ko-KR" sz="1400" b="1" baseline="0" dirty="0" smtClean="0">
                          <a:latin typeface="+mn-lt"/>
                        </a:rPr>
                        <a:t> threshold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71541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2021(SG)-80</a:t>
                      </a:r>
                      <a:endParaRPr lang="ko-KR" altLang="en-US" sz="1400" u="sng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sng" dirty="0" smtClean="0">
                          <a:latin typeface="+mn-lt"/>
                        </a:rPr>
                        <a:t>V</a:t>
                      </a:r>
                      <a:endParaRPr lang="ko-KR" altLang="en-US" sz="1400" u="sng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 smtClean="0">
                          <a:latin typeface="+mn-lt"/>
                        </a:rPr>
                        <a:t>203</a:t>
                      </a:r>
                      <a:endParaRPr lang="ko-KR" altLang="en-US" sz="1400" u="sng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2643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Default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lt"/>
                        </a:rPr>
                        <a:t>X</a:t>
                      </a:r>
                      <a:endParaRPr lang="ko-KR" altLang="en-US" sz="1400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220 (</a:t>
                      </a:r>
                      <a:r>
                        <a:rPr lang="en-US" altLang="ko-KR" sz="1400" b="1" dirty="0" smtClean="0">
                          <a:latin typeface="+mn-lt"/>
                        </a:rPr>
                        <a:t>Auto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2075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20200221(SH)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X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184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83282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20200221(SH)-80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lt"/>
                        </a:rPr>
                        <a:t>V(</a:t>
                      </a:r>
                      <a:r>
                        <a:rPr lang="ko-KR" altLang="en-US" sz="1400" dirty="0" smtClean="0">
                          <a:latin typeface="+mn-lt"/>
                        </a:rPr>
                        <a:t>작은 박스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203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33955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+mn-lt"/>
                        </a:rPr>
                        <a:t>seegene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V(</a:t>
                      </a:r>
                      <a:r>
                        <a:rPr lang="ko-KR" altLang="en-US" sz="1400" dirty="0" smtClean="0">
                          <a:latin typeface="+mn-lt"/>
                        </a:rPr>
                        <a:t>작은 박스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35 (</a:t>
                      </a:r>
                      <a:r>
                        <a:rPr lang="en-US" altLang="ko-KR" sz="1400" b="1" dirty="0" smtClean="0">
                          <a:latin typeface="+mn-lt"/>
                        </a:rPr>
                        <a:t>Auto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86739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2021(SG)-80(1): 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V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203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3995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588318"/>
              </p:ext>
            </p:extLst>
          </p:nvPr>
        </p:nvGraphicFramePr>
        <p:xfrm>
          <a:off x="4305993" y="2280561"/>
          <a:ext cx="3532907" cy="3621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4894">
                  <a:extLst>
                    <a:ext uri="{9D8B030D-6E8A-4147-A177-3AD203B41FA5}">
                      <a16:colId xmlns:a16="http://schemas.microsoft.com/office/drawing/2014/main" val="2190810591"/>
                    </a:ext>
                  </a:extLst>
                </a:gridCol>
                <a:gridCol w="990913">
                  <a:extLst>
                    <a:ext uri="{9D8B030D-6E8A-4147-A177-3AD203B41FA5}">
                      <a16:colId xmlns:a16="http://schemas.microsoft.com/office/drawing/2014/main" val="1224844881"/>
                    </a:ext>
                  </a:extLst>
                </a:gridCol>
                <a:gridCol w="714620">
                  <a:extLst>
                    <a:ext uri="{9D8B030D-6E8A-4147-A177-3AD203B41FA5}">
                      <a16:colId xmlns:a16="http://schemas.microsoft.com/office/drawing/2014/main" val="3278306998"/>
                    </a:ext>
                  </a:extLst>
                </a:gridCol>
                <a:gridCol w="1112480">
                  <a:extLst>
                    <a:ext uri="{9D8B030D-6E8A-4147-A177-3AD203B41FA5}">
                      <a16:colId xmlns:a16="http://schemas.microsoft.com/office/drawing/2014/main" val="860907163"/>
                    </a:ext>
                  </a:extLst>
                </a:gridCol>
              </a:tblGrid>
              <a:tr h="25624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colon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colon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480877"/>
                  </a:ext>
                </a:extLst>
              </a:tr>
              <a:tr h="2562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prediction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prediction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confidence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23510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[0, 11, 531]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25464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[1,369,1730]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0.999997659266412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36644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[0, 7, 541]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3284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[0, 12, 518]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91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[1, 388, 1718]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0.99999514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47760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[0, 13, 523]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969884"/>
                  </a:ext>
                </a:extLst>
              </a:tr>
            </a:tbl>
          </a:graphicData>
        </a:graphic>
      </p:graphicFrame>
      <p:sp>
        <p:nvSpPr>
          <p:cNvPr id="10" name="오른쪽 화살표 9"/>
          <p:cNvSpPr/>
          <p:nvPr/>
        </p:nvSpPr>
        <p:spPr>
          <a:xfrm>
            <a:off x="4017817" y="3928025"/>
            <a:ext cx="288176" cy="718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4277" y="6258754"/>
            <a:ext cx="4995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smtClean="0"/>
              <a:t>단 </a:t>
            </a:r>
            <a:r>
              <a:rPr lang="en-US" altLang="ko-KR" sz="1100" dirty="0" smtClean="0"/>
              <a:t>default</a:t>
            </a:r>
            <a:r>
              <a:rPr lang="ko-KR" altLang="en-US" sz="1100" dirty="0" smtClean="0"/>
              <a:t>의 경우 저장 일자를 알 수 없어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지속적으로 변경된것으로 가정함</a:t>
            </a:r>
            <a:endParaRPr lang="ko-KR" alt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334109" y="623456"/>
            <a:ext cx="7612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모델 테스트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20200221(SH)-1</a:t>
            </a:r>
            <a:r>
              <a:rPr lang="ko-KR" altLang="en-US" sz="1400" dirty="0" smtClean="0"/>
              <a:t>을 </a:t>
            </a:r>
            <a:r>
              <a:rPr lang="en-US" altLang="ko-KR" sz="1400" dirty="0"/>
              <a:t>20200221(SH)-</a:t>
            </a:r>
            <a:r>
              <a:rPr lang="en-US" altLang="ko-KR" sz="1400" dirty="0" smtClean="0"/>
              <a:t>80</a:t>
            </a:r>
            <a:r>
              <a:rPr lang="ko-KR" altLang="en-US" sz="1400" dirty="0" smtClean="0"/>
              <a:t>로 변경할 때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Quality factor </a:t>
            </a:r>
            <a:r>
              <a:rPr lang="ko-KR" altLang="en-US" sz="1400" dirty="0" smtClean="0"/>
              <a:t>이외의 정보도 변경되었음을 확인 </a:t>
            </a:r>
            <a:endParaRPr lang="ko-KR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Specimen </a:t>
            </a:r>
            <a:r>
              <a:rPr lang="en-US" altLang="ko-KR" sz="1400" b="1" dirty="0" smtClean="0"/>
              <a:t>threshold</a:t>
            </a:r>
            <a:r>
              <a:rPr lang="ko-KR" altLang="en-US" sz="1400" b="1" dirty="0" smtClean="0"/>
              <a:t>에 강한 영향을 받았음을 확인 </a:t>
            </a:r>
            <a:endParaRPr lang="en-US" altLang="ko-KR" sz="14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=&gt; </a:t>
            </a:r>
            <a:r>
              <a:rPr lang="ko-KR" altLang="en-US" sz="1400" b="1" dirty="0" smtClean="0"/>
              <a:t>제외 슬라이드 범위를 좀더 </a:t>
            </a:r>
            <a:r>
              <a:rPr lang="ko-KR" altLang="en-US" sz="1400" b="1" dirty="0" err="1" smtClean="0"/>
              <a:t>줄일수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있을듯</a:t>
            </a:r>
            <a:endParaRPr lang="ko-KR" altLang="en-US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8111" y="3740727"/>
            <a:ext cx="77913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74654" y="5273040"/>
            <a:ext cx="77913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318109"/>
              </p:ext>
            </p:extLst>
          </p:nvPr>
        </p:nvGraphicFramePr>
        <p:xfrm>
          <a:off x="7940803" y="2232039"/>
          <a:ext cx="1180408" cy="3672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0204">
                  <a:extLst>
                    <a:ext uri="{9D8B030D-6E8A-4147-A177-3AD203B41FA5}">
                      <a16:colId xmlns:a16="http://schemas.microsoft.com/office/drawing/2014/main" val="1499251192"/>
                    </a:ext>
                  </a:extLst>
                </a:gridCol>
                <a:gridCol w="590204">
                  <a:extLst>
                    <a:ext uri="{9D8B030D-6E8A-4147-A177-3AD203B41FA5}">
                      <a16:colId xmlns:a16="http://schemas.microsoft.com/office/drawing/2014/main" val="3539555884"/>
                    </a:ext>
                  </a:extLst>
                </a:gridCol>
              </a:tblGrid>
              <a:tr h="259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+mn-lt"/>
                        </a:rPr>
                        <a:t>Stomach feature cube</a:t>
                      </a:r>
                      <a:endParaRPr lang="ko-KR" altLang="en-US" sz="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36626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>
                          <a:latin typeface="+mn-lt"/>
                        </a:rPr>
                        <a:t>predi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lt"/>
                        </a:rPr>
                        <a:t>time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51146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none" dirty="0" smtClean="0">
                          <a:latin typeface="+mn-lt"/>
                        </a:rPr>
                        <a:t>N</a:t>
                      </a:r>
                      <a:endParaRPr lang="ko-KR" altLang="en-US" sz="1400" u="none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none" dirty="0" smtClean="0">
                          <a:latin typeface="+mn-lt"/>
                        </a:rPr>
                        <a:t>1.33</a:t>
                      </a:r>
                      <a:endParaRPr lang="ko-KR" altLang="en-US" sz="1400" u="none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34788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D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0.80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74199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N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1.29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43663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N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1.16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09927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D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0.81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08432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D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1.42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014270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7936311" y="2232039"/>
            <a:ext cx="1631636" cy="3669966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7980217" y="2280561"/>
            <a:ext cx="1047403" cy="3538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30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Profile test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681821"/>
              </p:ext>
            </p:extLst>
          </p:nvPr>
        </p:nvGraphicFramePr>
        <p:xfrm>
          <a:off x="250982" y="2638746"/>
          <a:ext cx="5410200" cy="1811655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3146252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42269344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5675108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817602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Slide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Quality Factor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Zoom Levels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Dimension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8110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0091281010101_20200221(sh)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1869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0091281010101_20200221(sh)-1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1061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0091281010101_20200221(sh)-80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143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0091281010101_2021(sg)-80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1730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0091281010101_2021(sg)-80(1)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0000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0091281010101_default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2833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0091281010101_seeegene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41688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014277"/>
              </p:ext>
            </p:extLst>
          </p:nvPr>
        </p:nvGraphicFramePr>
        <p:xfrm>
          <a:off x="250982" y="635378"/>
          <a:ext cx="5410200" cy="1811655"/>
        </p:xfrm>
        <a:graphic>
          <a:graphicData uri="http://schemas.openxmlformats.org/drawingml/2006/table">
            <a:tbl>
              <a:tblPr/>
              <a:tblGrid>
                <a:gridCol w="3345180">
                  <a:extLst>
                    <a:ext uri="{9D8B030D-6E8A-4147-A177-3AD203B41FA5}">
                      <a16:colId xmlns:a16="http://schemas.microsoft.com/office/drawing/2014/main" val="998532182"/>
                    </a:ext>
                  </a:extLst>
                </a:gridCol>
                <a:gridCol w="714894">
                  <a:extLst>
                    <a:ext uri="{9D8B030D-6E8A-4147-A177-3AD203B41FA5}">
                      <a16:colId xmlns:a16="http://schemas.microsoft.com/office/drawing/2014/main" val="2326771985"/>
                    </a:ext>
                  </a:extLst>
                </a:gridCol>
                <a:gridCol w="723208">
                  <a:extLst>
                    <a:ext uri="{9D8B030D-6E8A-4147-A177-3AD203B41FA5}">
                      <a16:colId xmlns:a16="http://schemas.microsoft.com/office/drawing/2014/main" val="2591700841"/>
                    </a:ext>
                  </a:extLst>
                </a:gridCol>
                <a:gridCol w="626918">
                  <a:extLst>
                    <a:ext uri="{9D8B030D-6E8A-4147-A177-3AD203B41FA5}">
                      <a16:colId xmlns:a16="http://schemas.microsoft.com/office/drawing/2014/main" val="407865113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Slide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Quality Factor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Zoom Levels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Dimension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7357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0089580010101_20200221(SH)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71331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0089580010101_20200221(SH)-1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7253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0089580010101_2021(SG-80)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3022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0089580010101_2021(SG-80)(1)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93463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0089580010101_seegene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1963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0089580010101__20200221(SH)-80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8124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0089580010101__default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83337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0982" y="635378"/>
            <a:ext cx="127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위장 </a:t>
            </a:r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0982" y="2638746"/>
            <a:ext cx="83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위장 </a:t>
            </a:r>
            <a:r>
              <a:rPr lang="en-US" altLang="ko-KR" dirty="0" smtClean="0"/>
              <a:t>D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0387" t="30375" b="1519"/>
          <a:stretch/>
        </p:blipFill>
        <p:spPr>
          <a:xfrm>
            <a:off x="381096" y="4550674"/>
            <a:ext cx="5047008" cy="217432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1813" y="6355664"/>
            <a:ext cx="321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Feature cube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(N-&gt; 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01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프로파일</a:t>
            </a:r>
            <a:r>
              <a:rPr lang="en-US" altLang="ko-KR" b="1" dirty="0" smtClean="0"/>
              <a:t>-</a:t>
            </a:r>
            <a:r>
              <a:rPr lang="ko-KR" altLang="en-US" b="1" dirty="0" err="1" smtClean="0"/>
              <a:t>히트맵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461170"/>
              </p:ext>
            </p:extLst>
          </p:nvPr>
        </p:nvGraphicFramePr>
        <p:xfrm>
          <a:off x="667787" y="1176537"/>
          <a:ext cx="6672352" cy="55944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7020">
                  <a:extLst>
                    <a:ext uri="{9D8B030D-6E8A-4147-A177-3AD203B41FA5}">
                      <a16:colId xmlns:a16="http://schemas.microsoft.com/office/drawing/2014/main" val="748812553"/>
                    </a:ext>
                  </a:extLst>
                </a:gridCol>
                <a:gridCol w="2622666">
                  <a:extLst>
                    <a:ext uri="{9D8B030D-6E8A-4147-A177-3AD203B41FA5}">
                      <a16:colId xmlns:a16="http://schemas.microsoft.com/office/drawing/2014/main" val="1819102123"/>
                    </a:ext>
                  </a:extLst>
                </a:gridCol>
                <a:gridCol w="2622666">
                  <a:extLst>
                    <a:ext uri="{9D8B030D-6E8A-4147-A177-3AD203B41FA5}">
                      <a16:colId xmlns:a16="http://schemas.microsoft.com/office/drawing/2014/main" val="4083179739"/>
                    </a:ext>
                  </a:extLst>
                </a:gridCol>
              </a:tblGrid>
              <a:tr h="932411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2021(SG)-80</a:t>
                      </a:r>
                      <a:endParaRPr lang="ko-KR" altLang="en-US" sz="1400" u="sng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u="sng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u="sng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053326"/>
                  </a:ext>
                </a:extLst>
              </a:tr>
              <a:tr h="932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Default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422814"/>
                  </a:ext>
                </a:extLst>
              </a:tr>
              <a:tr h="932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20200221(SH)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729608"/>
                  </a:ext>
                </a:extLst>
              </a:tr>
              <a:tr h="932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20200221(SH)-80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41993"/>
                  </a:ext>
                </a:extLst>
              </a:tr>
              <a:tr h="932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+mn-lt"/>
                        </a:rPr>
                        <a:t>seegene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942892"/>
                  </a:ext>
                </a:extLst>
              </a:tr>
              <a:tr h="932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2021(SG)-80(1): 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21458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55418"/>
          <a:stretch/>
        </p:blipFill>
        <p:spPr>
          <a:xfrm>
            <a:off x="2385752" y="2186246"/>
            <a:ext cx="1980599" cy="8250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457" y="1272431"/>
            <a:ext cx="1539027" cy="8179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b="17804"/>
          <a:stretch/>
        </p:blipFill>
        <p:spPr>
          <a:xfrm>
            <a:off x="2657807" y="4020962"/>
            <a:ext cx="1619677" cy="83367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908" y="3107878"/>
            <a:ext cx="1484123" cy="8220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816" y="5023185"/>
            <a:ext cx="1501896" cy="74206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3069" y="5947325"/>
            <a:ext cx="1434033" cy="7594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5511" y="5856601"/>
            <a:ext cx="1102977" cy="87744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3521" y="1209001"/>
            <a:ext cx="1064967" cy="88135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2437" y="2186246"/>
            <a:ext cx="1076051" cy="81631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3521" y="3079193"/>
            <a:ext cx="1128337" cy="85073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2437" y="4028916"/>
            <a:ext cx="1081510" cy="82571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1032" y="4953626"/>
            <a:ext cx="1087456" cy="812514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579995"/>
              </p:ext>
            </p:extLst>
          </p:nvPr>
        </p:nvGraphicFramePr>
        <p:xfrm>
          <a:off x="2097579" y="789050"/>
          <a:ext cx="52425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280">
                  <a:extLst>
                    <a:ext uri="{9D8B030D-6E8A-4147-A177-3AD203B41FA5}">
                      <a16:colId xmlns:a16="http://schemas.microsoft.com/office/drawing/2014/main" val="3925632022"/>
                    </a:ext>
                  </a:extLst>
                </a:gridCol>
                <a:gridCol w="2621280">
                  <a:extLst>
                    <a:ext uri="{9D8B030D-6E8A-4147-A177-3AD203B41FA5}">
                      <a16:colId xmlns:a16="http://schemas.microsoft.com/office/drawing/2014/main" val="3786285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219599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4366351" y="1736155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366351" y="2676758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352337" y="3582524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319254" y="4485301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392348" y="5487269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92348" y="6416219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016628" y="3604438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16627" y="1736155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967151" y="2670296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016626" y="4584294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989647" y="5487269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989647" y="6416219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57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1392</TotalTime>
  <Words>613</Words>
  <Application>Microsoft Office PowerPoint</Application>
  <PresentationFormat>화면 슬라이드 쇼(4:3)</PresentationFormat>
  <Paragraphs>259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Malgun Gothic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63</cp:revision>
  <dcterms:created xsi:type="dcterms:W3CDTF">2021-03-24T07:36:17Z</dcterms:created>
  <dcterms:modified xsi:type="dcterms:W3CDTF">2021-04-08T12:27:50Z</dcterms:modified>
</cp:coreProperties>
</file>